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 SemiBold"/>
      <p:regular r:id="rId53"/>
      <p:bold r:id="rId54"/>
      <p:italic r:id="rId55"/>
      <p:boldItalic r:id="rId56"/>
    </p:embeddedFont>
    <p:embeddedFont>
      <p:font typeface="Raleway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Raleway Light"/>
      <p:regular r:id="rId65"/>
      <p:bold r:id="rId66"/>
      <p:italic r:id="rId67"/>
      <p:boldItalic r:id="rId68"/>
    </p:embeddedFont>
    <p:embeddedFont>
      <p:font typeface="Raleway Black"/>
      <p:bold r:id="rId69"/>
      <p:boldItalic r:id="rId70"/>
    </p:embeddedFont>
    <p:embeddedFont>
      <p:font typeface="Raleway Medium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4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214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>
          <p15:clr>
            <a:srgbClr val="A4A3A4"/>
          </p15:clr>
        </p15:guide>
        <p15:guide id="9" pos="588">
          <p15:clr>
            <a:srgbClr val="A4A3A4"/>
          </p15:clr>
        </p15:guide>
        <p15:guide id="10" pos="2089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D497C1-0B25-4AC1-9ECD-6A2D9D4604FB}">
  <a:tblStyle styleId="{91D497C1-0B25-4AC1-9ECD-6A2D9D4604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4" orient="horz"/>
        <p:guide pos="1166" orient="horz"/>
        <p:guide pos="516" orient="horz"/>
        <p:guide pos="894" orient="horz"/>
        <p:guide pos="2214" orient="horz"/>
        <p:guide pos="2216"/>
        <p:guide pos="2880"/>
        <p:guide pos="3674"/>
        <p:guide pos="588"/>
        <p:guide pos="2089"/>
        <p:guide pos="2233"/>
        <p:guide pos="3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Medium-italic.fntdata"/><Relationship Id="rId72" Type="http://schemas.openxmlformats.org/officeDocument/2006/relationships/font" Target="fonts/RalewayMedium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Medium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Medium-regular.fntdata"/><Relationship Id="rId70" Type="http://schemas.openxmlformats.org/officeDocument/2006/relationships/font" Target="fonts/RalewayBlack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RalewayLight-bold.fntdata"/><Relationship Id="rId21" Type="http://schemas.openxmlformats.org/officeDocument/2006/relationships/slide" Target="slides/slide15.xml"/><Relationship Id="rId65" Type="http://schemas.openxmlformats.org/officeDocument/2006/relationships/font" Target="fonts/RalewayLight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Ligh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Black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SemiBol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SemiBold-italic.fntdata"/><Relationship Id="rId10" Type="http://schemas.openxmlformats.org/officeDocument/2006/relationships/slide" Target="slides/slide4.xml"/><Relationship Id="rId54" Type="http://schemas.openxmlformats.org/officeDocument/2006/relationships/font" Target="fonts/RalewaySemiBold-bold.fntdata"/><Relationship Id="rId13" Type="http://schemas.openxmlformats.org/officeDocument/2006/relationships/slide" Target="slides/slide7.xml"/><Relationship Id="rId57" Type="http://schemas.openxmlformats.org/officeDocument/2006/relationships/font" Target="fonts/Raleway-regular.fntdata"/><Relationship Id="rId12" Type="http://schemas.openxmlformats.org/officeDocument/2006/relationships/slide" Target="slides/slide6.xml"/><Relationship Id="rId56" Type="http://schemas.openxmlformats.org/officeDocument/2006/relationships/font" Target="fonts/Raleway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Raleway-italic.fntdata"/><Relationship Id="rId14" Type="http://schemas.openxmlformats.org/officeDocument/2006/relationships/slide" Target="slides/slide8.xml"/><Relationship Id="rId58" Type="http://schemas.openxmlformats.org/officeDocument/2006/relationships/font" Target="fonts/Raleway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4ea8866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4ea8866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b4ea8866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b4ea8866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b4ea8866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52e2d4e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52e2d4e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752e2d4e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6230df5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6230df5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752e2d4ee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52e2d4e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52e2d4e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752e2d4e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52e2d4e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52e2d4e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752e2d4e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230df5a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6230df5a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52e2d4e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752e2d4e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6230df5a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6230df5a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b9958846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9b9958846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34d6b2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34d6b2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b34d6b2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34d6b265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34d6b265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b34d6b265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34d6b26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b34d6b26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b34d6b265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815fac8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815fac8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b815fac8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230df5a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6230df5a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752e2d4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752e2d4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f752e2d4ee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9958846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9b9958846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9b0993aa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9b0993aa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9b0993aa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b0993aa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9b0993aa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9b0993aa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b0993a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b0993a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f9b0993a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9b0993aa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9b0993aa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f9b0993aa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b0993aa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b0993aa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9b0993aa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_art_02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HEALTH_logo.png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dera_de_la_Union_Europea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op center title">
  <p:cSld name="10_Top center 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op center title">
  <p:cSld name="7_Top center 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>
            <p:ph idx="2" type="pic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>
            <p:ph idx="3" type="pic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/>
          <p:nvPr>
            <p:ph idx="4" type="pic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/>
          <p:nvPr>
            <p:ph idx="5" type="pic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op center title">
  <p:cSld name="9_Top center 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op center title">
  <p:cSld name="1_Top center 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 and text">
  <p:cSld name="Top center title and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body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op center title">
  <p:cSld name="2_Top center 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3">
  <p:cSld name="Contents List 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_2">
  <p:cSld name="Top center title_Image and text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imple">
  <p:cSld name="1_Cover simp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167" name="Google Shape;1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Right and Subtitle">
  <p:cSld name="TitleRight and Sub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tent">
  <p:cSld name="Text_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up right">
  <p:cSld name="Title up righ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le title ">
  <p:cSld name="Midle title 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op center title">
  <p:cSld name="11_Top center 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idx="2" type="pic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4"/>
          <p:cNvSpPr/>
          <p:nvPr>
            <p:ph idx="3" type="pic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op center title">
  <p:cSld name="8_Top center 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/>
          <p:nvPr>
            <p:ph idx="3" type="pic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/>
          <p:nvPr>
            <p:ph idx="4" type="pic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/>
          <p:nvPr>
            <p:ph idx="5" type="pic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/>
          <p:nvPr>
            <p:ph idx="6" type="pic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7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">
  <p:cSld name="Contents Lis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imple">
  <p:cSld name="Cover simp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>
            <p:ph idx="2" type="pic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/>
          <p:nvPr>
            <p:ph idx="5" type="pic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/>
          <p:nvPr>
            <p:ph idx="6" type="pic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/>
          <p:nvPr>
            <p:ph idx="7" type="pic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">
  <p:cSld name="Top center title_Image and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2">
  <p:cSld name="Contents Lis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>
            <a:off x="3322638" y="1609011"/>
            <a:ext cx="98425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3322638" y="2390167"/>
            <a:ext cx="98425" cy="611188"/>
          </a:xfrm>
          <a:prstGeom prst="roundRect">
            <a:avLst>
              <a:gd fmla="val 50000" name="adj"/>
            </a:avLst>
          </a:prstGeom>
          <a:solidFill>
            <a:srgbClr val="2797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3322638" y="3171325"/>
            <a:ext cx="98425" cy="6111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3322638" y="3948148"/>
            <a:ext cx="98425" cy="611187"/>
          </a:xfrm>
          <a:prstGeom prst="roundRect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op center title">
  <p:cSld name="5_Top center 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op center title">
  <p:cSld name="4_Top center 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/>
          <p:nvPr>
            <p:ph idx="3" type="pic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/>
          <p:nvPr>
            <p:ph idx="4" type="pic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_art03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descr="Bandera_de_la_Union_Europea.png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b="0" baseline="3000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Netherlands)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16-17 July 2019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354900" y="4622200"/>
            <a:ext cx="1911300" cy="4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006.01174" TargetMode="External"/><Relationship Id="rId4" Type="http://schemas.openxmlformats.org/officeDocument/2006/relationships/hyperlink" Target="https://bimcv.cipf.es/bimcv-projects/bimcv-covid19/" TargetMode="External"/><Relationship Id="rId5" Type="http://schemas.openxmlformats.org/officeDocument/2006/relationships/hyperlink" Target="https://github.com/deephealthproject/UC15_pipelin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arxiv.org/abs/2006.011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UC15 - BIMCV COVID19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Lab 2: pipeline presentation</a:t>
            </a:r>
            <a:endParaRPr/>
          </a:p>
        </p:txBody>
      </p:sp>
      <p:sp>
        <p:nvSpPr>
          <p:cNvPr id="202" name="Google Shape;202;p26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/>
              <a:t>Winter School  25/01/2022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3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5"/>
          <p:cNvSpPr txBox="1"/>
          <p:nvPr>
            <p:ph idx="4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50" y="819150"/>
            <a:ext cx="4926824" cy="40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/>
        </p:nvSpPr>
        <p:spPr>
          <a:xfrm>
            <a:off x="978438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Pneumonia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3584574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Infiltrates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6146752" y="4021344"/>
            <a:ext cx="2249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COVID 19</a:t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845513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3451675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6024566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13" y="1644079"/>
            <a:ext cx="2505036" cy="20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50364" r="0" t="0"/>
          <a:stretch/>
        </p:blipFill>
        <p:spPr>
          <a:xfrm>
            <a:off x="3276921" y="1623475"/>
            <a:ext cx="2590155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652" y="1645065"/>
            <a:ext cx="2505036" cy="20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>
            <p:ph idx="5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 sz="1000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Labels examples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COVID tests</a:t>
            </a:r>
            <a:endParaRPr/>
          </a:p>
        </p:txBody>
      </p:sp>
      <p:graphicFrame>
        <p:nvGraphicFramePr>
          <p:cNvPr id="329" name="Google Shape;329;p37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Test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PCR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16442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IGG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4273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ACT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3294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IGM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2724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37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Tests types</a:t>
            </a:r>
            <a:endParaRPr>
              <a:solidFill>
                <a:srgbClr val="145074"/>
              </a:solidFill>
            </a:endParaRPr>
          </a:p>
        </p:txBody>
      </p:sp>
      <p:pic>
        <p:nvPicPr>
          <p:cNvPr id="331" name="Google Shape;331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75" y="1419225"/>
            <a:ext cx="4776924" cy="29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Relabel using COVID tests (not used)</a:t>
            </a:r>
            <a:endParaRPr/>
          </a:p>
        </p:txBody>
      </p:sp>
      <p:sp>
        <p:nvSpPr>
          <p:cNvPr id="342" name="Google Shape;342;p39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Relabel the samples that don’t have the “COVID 19” label and they have a positive COVID test</a:t>
            </a:r>
            <a:endParaRPr/>
          </a:p>
        </p:txBody>
      </p:sp>
      <p:sp>
        <p:nvSpPr>
          <p:cNvPr id="343" name="Google Shape;343;p39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classification labels</a:t>
            </a:r>
            <a:endParaRPr/>
          </a:p>
        </p:txBody>
      </p:sp>
      <p:sp>
        <p:nvSpPr>
          <p:cNvPr id="344" name="Google Shape;344;p39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have at least one of the labels that are going to be used for classification, e.g. “COVID 19” vs “normal”</a:t>
            </a:r>
            <a:endParaRPr/>
          </a:p>
        </p:txBody>
      </p:sp>
      <p:sp>
        <p:nvSpPr>
          <p:cNvPr id="345" name="Google Shape;345;p39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view type</a:t>
            </a:r>
            <a:endParaRPr/>
          </a:p>
        </p:txBody>
      </p:sp>
      <p:sp>
        <p:nvSpPr>
          <p:cNvPr id="346" name="Google Shape;346;p39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are Anterior-Posterior (AP) or Posterior-Anterior (PA)</a:t>
            </a:r>
            <a:endParaRPr/>
          </a:p>
        </p:txBody>
      </p:sp>
      <p:sp>
        <p:nvSpPr>
          <p:cNvPr id="347" name="Google Shape;347;p39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using manually cleaned data</a:t>
            </a:r>
            <a:endParaRPr/>
          </a:p>
        </p:txBody>
      </p:sp>
      <p:sp>
        <p:nvSpPr>
          <p:cNvPr id="348" name="Google Shape;348;p39"/>
          <p:cNvSpPr txBox="1"/>
          <p:nvPr>
            <p:ph idx="13" type="body"/>
          </p:nvPr>
        </p:nvSpPr>
        <p:spPr>
          <a:xfrm>
            <a:off x="3421063" y="4186642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We manually labeled the AP and PA samples from the posi dataset to remove the ones that are not correct</a:t>
            </a:r>
            <a:endParaRPr/>
          </a:p>
        </p:txBody>
      </p:sp>
      <p:sp>
        <p:nvSpPr>
          <p:cNvPr id="349" name="Google Shape;349;p39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50" name="Google Shape;350;p39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51" name="Google Shape;351;p39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52" name="Google Shape;352;p39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53" name="Google Shape;353;p39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39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selection 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Invert the “MONOCHROME1” images</a:t>
            </a:r>
            <a:endParaRPr/>
          </a:p>
        </p:txBody>
      </p:sp>
      <p:sp>
        <p:nvSpPr>
          <p:cNvPr id="360" name="Google Shape;360;p40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The “MONOCHROME1” images have the colors inverted, the background is white and the bones are black</a:t>
            </a:r>
            <a:endParaRPr/>
          </a:p>
        </p:txBody>
      </p:sp>
      <p:sp>
        <p:nvSpPr>
          <p:cNvPr id="361" name="Google Shape;361;p40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Images normalization</a:t>
            </a:r>
            <a:endParaRPr/>
          </a:p>
        </p:txBody>
      </p:sp>
      <p:sp>
        <p:nvSpPr>
          <p:cNvPr id="362" name="Google Shape;362;p40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Contrast Limited Adaptive Histogram Equalization (CLAHE)</a:t>
            </a:r>
            <a:endParaRPr/>
          </a:p>
        </p:txBody>
      </p:sp>
      <p:sp>
        <p:nvSpPr>
          <p:cNvPr id="363" name="Google Shape;363;p40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Convert to RGB (not used)</a:t>
            </a:r>
            <a:endParaRPr/>
          </a:p>
        </p:txBody>
      </p:sp>
      <p:sp>
        <p:nvSpPr>
          <p:cNvPr id="364" name="Google Shape;364;p40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the jet colormap and dividing the grayscale in ranges to apply the colors</a:t>
            </a:r>
            <a:endParaRPr/>
          </a:p>
        </p:txBody>
      </p:sp>
      <p:sp>
        <p:nvSpPr>
          <p:cNvPr id="365" name="Google Shape;365;p40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Extract lungs ROI</a:t>
            </a:r>
            <a:endParaRPr/>
          </a:p>
        </p:txBody>
      </p:sp>
      <p:sp>
        <p:nvSpPr>
          <p:cNvPr id="366" name="Google Shape;366;p40"/>
          <p:cNvSpPr txBox="1"/>
          <p:nvPr>
            <p:ph idx="13" type="body"/>
          </p:nvPr>
        </p:nvSpPr>
        <p:spPr>
          <a:xfrm>
            <a:off x="3421075" y="4186650"/>
            <a:ext cx="3536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manually labeled masks of the lungs. We trained a U-Net to segment the lungs to perform the ROI extraction</a:t>
            </a:r>
            <a:endParaRPr/>
          </a:p>
        </p:txBody>
      </p:sp>
      <p:sp>
        <p:nvSpPr>
          <p:cNvPr id="367" name="Google Shape;367;p40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8" name="Google Shape;368;p40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9" name="Google Shape;369;p40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70" name="Google Shape;370;p40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0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Image preprocessing </a:t>
            </a: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 Preprocessing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4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splits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933450" y="1851025"/>
            <a:ext cx="55239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original dataset doesn’t have the training splits defined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We created a 80-10-10 </a:t>
            </a:r>
            <a:r>
              <a:rPr lang="en-US" sz="1400"/>
              <a:t>(train-val-test)</a:t>
            </a:r>
            <a:r>
              <a:rPr lang="en-US" sz="1400"/>
              <a:t> split </a:t>
            </a:r>
            <a:endParaRPr sz="14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splits are defined at patient level: to avoid having samples from one patient in different splits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Pipeline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Versions</a:t>
            </a:r>
            <a:endParaRPr/>
          </a:p>
        </p:txBody>
      </p:sp>
      <p:cxnSp>
        <p:nvCxnSpPr>
          <p:cNvPr id="392" name="Google Shape;392;p43"/>
          <p:cNvCxnSpPr/>
          <p:nvPr/>
        </p:nvCxnSpPr>
        <p:spPr>
          <a:xfrm>
            <a:off x="3322838" y="155355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3"/>
          <p:cNvSpPr txBox="1"/>
          <p:nvPr/>
        </p:nvSpPr>
        <p:spPr>
          <a:xfrm>
            <a:off x="3387263" y="155355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Python PyEDDL + PyECVL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3387275" y="190150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Main version (the one we are going to use here)</a:t>
            </a:r>
            <a:endParaRPr sz="1200"/>
          </a:p>
        </p:txBody>
      </p:sp>
      <p:cxnSp>
        <p:nvCxnSpPr>
          <p:cNvPr id="395" name="Google Shape;395;p43"/>
          <p:cNvCxnSpPr/>
          <p:nvPr/>
        </p:nvCxnSpPr>
        <p:spPr>
          <a:xfrm>
            <a:off x="3327638" y="25459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3"/>
          <p:cNvSpPr txBox="1"/>
          <p:nvPr/>
        </p:nvSpPr>
        <p:spPr>
          <a:xfrm>
            <a:off x="3392063" y="25459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C++ EDDL + ECVL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392077" y="2893850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For the C++ users (not complete)</a:t>
            </a:r>
            <a:endParaRPr sz="1200"/>
          </a:p>
        </p:txBody>
      </p:sp>
      <p:sp>
        <p:nvSpPr>
          <p:cNvPr id="398" name="Google Shape;398;p43"/>
          <p:cNvSpPr txBox="1"/>
          <p:nvPr/>
        </p:nvSpPr>
        <p:spPr>
          <a:xfrm>
            <a:off x="1623030" y="2743161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3</a:t>
            </a:r>
            <a:r>
              <a:rPr b="1" lang="en-US">
                <a:solidFill>
                  <a:srgbClr val="145074"/>
                </a:solidFill>
              </a:rPr>
              <a:t> versions</a:t>
            </a:r>
            <a:endParaRPr b="1">
              <a:solidFill>
                <a:srgbClr val="145074"/>
              </a:solidFill>
            </a:endParaRPr>
          </a:p>
        </p:txBody>
      </p:sp>
      <p:cxnSp>
        <p:nvCxnSpPr>
          <p:cNvPr id="399" name="Google Shape;399;p43"/>
          <p:cNvCxnSpPr/>
          <p:nvPr/>
        </p:nvCxnSpPr>
        <p:spPr>
          <a:xfrm>
            <a:off x="2675500" y="2954025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2675499" y="2954031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/>
          <p:nvPr/>
        </p:nvCxnSpPr>
        <p:spPr>
          <a:xfrm>
            <a:off x="3327638" y="35627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55C1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 txBox="1"/>
          <p:nvPr/>
        </p:nvSpPr>
        <p:spPr>
          <a:xfrm>
            <a:off x="3392063" y="35627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5C1DB"/>
                </a:solidFill>
              </a:rPr>
              <a:t>Python Pytorch</a:t>
            </a:r>
            <a:endParaRPr b="1">
              <a:solidFill>
                <a:srgbClr val="55C1DB"/>
              </a:solidFill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392075" y="3910725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To compare performance of some experiments</a:t>
            </a:r>
            <a:endParaRPr sz="1200"/>
          </a:p>
        </p:txBody>
      </p:sp>
      <p:cxnSp>
        <p:nvCxnSpPr>
          <p:cNvPr id="404" name="Google Shape;404;p43"/>
          <p:cNvCxnSpPr/>
          <p:nvPr/>
        </p:nvCxnSpPr>
        <p:spPr>
          <a:xfrm flipH="1" rot="10800000">
            <a:off x="2675499" y="1953756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3" type="body"/>
          </p:nvPr>
        </p:nvSpPr>
        <p:spPr>
          <a:xfrm>
            <a:off x="933449" y="819150"/>
            <a:ext cx="169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Contents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flipH="1" rot="10800000">
            <a:off x="2911350" y="21115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7"/>
          <p:cNvSpPr txBox="1"/>
          <p:nvPr/>
        </p:nvSpPr>
        <p:spPr>
          <a:xfrm>
            <a:off x="2911350" y="16517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 flipH="1" rot="10800000">
            <a:off x="2911350" y="2581263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2911350" y="2121450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/>
          </a:p>
        </p:txBody>
      </p:sp>
      <p:cxnSp>
        <p:nvCxnSpPr>
          <p:cNvPr id="212" name="Google Shape;212;p27"/>
          <p:cNvCxnSpPr/>
          <p:nvPr/>
        </p:nvCxnSpPr>
        <p:spPr>
          <a:xfrm flipH="1" rot="10800000">
            <a:off x="2911350" y="30410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2911350" y="25812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Pipeline</a:t>
            </a:r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2911350" y="35188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/>
        </p:nvSpPr>
        <p:spPr>
          <a:xfrm>
            <a:off x="2911350" y="30590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Experiments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 rot="10800000">
            <a:off x="2911350" y="39965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2911350" y="35367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483250" y="30500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83250" y="25713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5483250" y="21195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83250" y="16498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5483250" y="352332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45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Configurations of the experiments</a:t>
            </a:r>
            <a:endParaRPr/>
          </a:p>
        </p:txBody>
      </p:sp>
      <p:cxnSp>
        <p:nvCxnSpPr>
          <p:cNvPr id="417" name="Google Shape;417;p45"/>
          <p:cNvCxnSpPr/>
          <p:nvPr/>
        </p:nvCxnSpPr>
        <p:spPr>
          <a:xfrm>
            <a:off x="13796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5"/>
          <p:cNvSpPr txBox="1"/>
          <p:nvPr/>
        </p:nvSpPr>
        <p:spPr>
          <a:xfrm>
            <a:off x="14169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Models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416957" y="1990875"/>
            <a:ext cx="217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Pretrained VGG and ResNet</a:t>
            </a:r>
            <a:endParaRPr sz="1200"/>
          </a:p>
        </p:txBody>
      </p:sp>
      <p:cxnSp>
        <p:nvCxnSpPr>
          <p:cNvPr id="420" name="Google Shape;420;p45"/>
          <p:cNvCxnSpPr/>
          <p:nvPr/>
        </p:nvCxnSpPr>
        <p:spPr>
          <a:xfrm>
            <a:off x="13824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/>
        </p:nvSpPr>
        <p:spPr>
          <a:xfrm>
            <a:off x="14197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Data shape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419737" y="2873825"/>
            <a:ext cx="23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256x256 and 512x512</a:t>
            </a:r>
            <a:endParaRPr sz="1200"/>
          </a:p>
        </p:txBody>
      </p:sp>
      <p:cxnSp>
        <p:nvCxnSpPr>
          <p:cNvPr id="423" name="Google Shape;423;p45"/>
          <p:cNvCxnSpPr/>
          <p:nvPr/>
        </p:nvCxnSpPr>
        <p:spPr>
          <a:xfrm>
            <a:off x="13852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97E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5"/>
          <p:cNvSpPr txBox="1"/>
          <p:nvPr/>
        </p:nvSpPr>
        <p:spPr>
          <a:xfrm>
            <a:off x="14225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7E5FF"/>
                </a:solidFill>
              </a:rPr>
              <a:t>Optimizers</a:t>
            </a:r>
            <a:endParaRPr b="1">
              <a:solidFill>
                <a:srgbClr val="97E5FF"/>
              </a:solidFill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1419715" y="3692225"/>
            <a:ext cx="23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Adam and SGD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LR: </a:t>
            </a:r>
            <a:r>
              <a:rPr lang="en-US" sz="1200">
                <a:solidFill>
                  <a:schemeClr val="dk1"/>
                </a:solidFill>
              </a:rPr>
              <a:t>From 1e</a:t>
            </a:r>
            <a:r>
              <a:rPr baseline="30000" lang="en-US" sz="1200">
                <a:solidFill>
                  <a:schemeClr val="dk1"/>
                </a:solidFill>
              </a:rPr>
              <a:t>-4</a:t>
            </a:r>
            <a:r>
              <a:rPr lang="en-US" sz="1200">
                <a:solidFill>
                  <a:schemeClr val="dk1"/>
                </a:solidFill>
              </a:rPr>
              <a:t> to 1e</a:t>
            </a:r>
            <a:r>
              <a:rPr baseline="30000" lang="en-US" sz="1200">
                <a:solidFill>
                  <a:schemeClr val="dk1"/>
                </a:solidFill>
              </a:rPr>
              <a:t>-7</a:t>
            </a:r>
            <a:endParaRPr sz="1200"/>
          </a:p>
        </p:txBody>
      </p:sp>
      <p:cxnSp>
        <p:nvCxnSpPr>
          <p:cNvPr id="426" name="Google Shape;426;p45"/>
          <p:cNvCxnSpPr/>
          <p:nvPr/>
        </p:nvCxnSpPr>
        <p:spPr>
          <a:xfrm>
            <a:off x="40243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38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5"/>
          <p:cNvSpPr txBox="1"/>
          <p:nvPr/>
        </p:nvSpPr>
        <p:spPr>
          <a:xfrm>
            <a:off x="40616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8EA7"/>
                </a:solidFill>
              </a:rPr>
              <a:t>Regularization</a:t>
            </a:r>
            <a:endParaRPr b="1">
              <a:solidFill>
                <a:srgbClr val="238EA7"/>
              </a:solidFill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4061663" y="1990875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L2 regularization. </a:t>
            </a:r>
            <a:r>
              <a:rPr lang="en-US" sz="1200">
                <a:solidFill>
                  <a:schemeClr val="dk1"/>
                </a:solidFill>
              </a:rPr>
              <a:t>From 1e</a:t>
            </a:r>
            <a:r>
              <a:rPr baseline="30000" lang="en-US" sz="1200">
                <a:solidFill>
                  <a:schemeClr val="dk1"/>
                </a:solidFill>
              </a:rPr>
              <a:t>-2</a:t>
            </a:r>
            <a:r>
              <a:rPr lang="en-US" sz="1200">
                <a:solidFill>
                  <a:schemeClr val="dk1"/>
                </a:solidFill>
              </a:rPr>
              <a:t> to 1e</a:t>
            </a:r>
            <a:r>
              <a:rPr baseline="30000" lang="en-US" sz="1200">
                <a:solidFill>
                  <a:schemeClr val="dk1"/>
                </a:solidFill>
              </a:rPr>
              <a:t>-6</a:t>
            </a:r>
            <a:endParaRPr sz="1200"/>
          </a:p>
        </p:txBody>
      </p:sp>
      <p:cxnSp>
        <p:nvCxnSpPr>
          <p:cNvPr id="429" name="Google Shape;429;p45"/>
          <p:cNvCxnSpPr/>
          <p:nvPr/>
        </p:nvCxnSpPr>
        <p:spPr>
          <a:xfrm>
            <a:off x="40271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33B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5"/>
          <p:cNvSpPr txBox="1"/>
          <p:nvPr/>
        </p:nvSpPr>
        <p:spPr>
          <a:xfrm>
            <a:off x="40644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B5D4"/>
                </a:solidFill>
              </a:rPr>
              <a:t>Data augmentation</a:t>
            </a:r>
            <a:endParaRPr b="1">
              <a:solidFill>
                <a:srgbClr val="33B5D4"/>
              </a:solidFill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4064437" y="2873825"/>
            <a:ext cx="36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Mirror, Rotation, Brightness and GammaContrast</a:t>
            </a:r>
            <a:endParaRPr sz="1200"/>
          </a:p>
        </p:txBody>
      </p:sp>
      <p:cxnSp>
        <p:nvCxnSpPr>
          <p:cNvPr id="432" name="Google Shape;432;p45"/>
          <p:cNvCxnSpPr/>
          <p:nvPr/>
        </p:nvCxnSpPr>
        <p:spPr>
          <a:xfrm>
            <a:off x="40299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76CD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5"/>
          <p:cNvSpPr txBox="1"/>
          <p:nvPr/>
        </p:nvSpPr>
        <p:spPr>
          <a:xfrm>
            <a:off x="40672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CDE2"/>
                </a:solidFill>
              </a:rPr>
              <a:t>Losses</a:t>
            </a:r>
            <a:endParaRPr b="1">
              <a:solidFill>
                <a:srgbClr val="76CDE2"/>
              </a:solidFill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4067203" y="3692225"/>
            <a:ext cx="29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2 classes: CE and BCE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4 classes (multilabel): BCE and MSE</a:t>
            </a:r>
            <a:endParaRPr baseline="30000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46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Best results</a:t>
            </a:r>
            <a:endParaRPr/>
          </a:p>
        </p:txBody>
      </p:sp>
      <p:graphicFrame>
        <p:nvGraphicFramePr>
          <p:cNvPr id="442" name="Google Shape;442;p46"/>
          <p:cNvGraphicFramePr/>
          <p:nvPr/>
        </p:nvGraphicFramePr>
        <p:xfrm>
          <a:off x="9648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653550"/>
                <a:gridCol w="1095400"/>
                <a:gridCol w="956375"/>
                <a:gridCol w="901775"/>
                <a:gridCol w="901775"/>
                <a:gridCol w="1050725"/>
                <a:gridCol w="1045725"/>
                <a:gridCol w="608875"/>
              </a:tblGrid>
              <a:tr h="5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Exp.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Task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Data shape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Optimizer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Learning rate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Regularization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DA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1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145074"/>
                          </a:solidFill>
                        </a:rPr>
                        <a:t>normal</a:t>
                      </a:r>
                      <a:r>
                        <a:rPr lang="en-US" sz="8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800">
                          <a:solidFill>
                            <a:srgbClr val="145074"/>
                          </a:solidFill>
                        </a:rPr>
                        <a:t>COVID</a:t>
                      </a:r>
                      <a:endParaRPr b="1" sz="800">
                        <a:solidFill>
                          <a:srgbClr val="14507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145074"/>
                          </a:solidFill>
                        </a:rPr>
                        <a:t>(With BCE loss)</a:t>
                      </a:r>
                      <a:endParaRPr sz="8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256x256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endParaRPr baseline="30000"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normal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COVID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pneumonia</a:t>
                      </a: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</a:rPr>
                        <a:t>infiltrates</a:t>
                      </a:r>
                      <a:endParaRPr b="1" sz="900">
                        <a:solidFill>
                          <a:srgbClr val="14507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45074"/>
                          </a:solidFill>
                        </a:rPr>
                        <a:t>(With BCE loss)</a:t>
                      </a:r>
                      <a:endParaRPr sz="9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512x512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4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0 results</a:t>
            </a:r>
            <a:endParaRPr/>
          </a:p>
        </p:txBody>
      </p:sp>
      <p:graphicFrame>
        <p:nvGraphicFramePr>
          <p:cNvPr id="450" name="Google Shape;450;p47"/>
          <p:cNvGraphicFramePr/>
          <p:nvPr/>
        </p:nvGraphicFramePr>
        <p:xfrm>
          <a:off x="22882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1522475"/>
                <a:gridCol w="1522475"/>
                <a:gridCol w="1522475"/>
              </a:tblGrid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loss (BCE)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accuracy (%)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Test balanced accuracy (%)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0,404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88,57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83,57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8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1 results</a:t>
            </a:r>
            <a:endParaRPr/>
          </a:p>
        </p:txBody>
      </p:sp>
      <p:graphicFrame>
        <p:nvGraphicFramePr>
          <p:cNvPr id="458" name="Google Shape;458;p48"/>
          <p:cNvGraphicFramePr/>
          <p:nvPr/>
        </p:nvGraphicFramePr>
        <p:xfrm>
          <a:off x="2157988" y="1548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965600"/>
                <a:gridCol w="965600"/>
                <a:gridCol w="965600"/>
                <a:gridCol w="965600"/>
                <a:gridCol w="965600"/>
              </a:tblGrid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Metric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normal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COVID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pneumonia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infiltrates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0,843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0,725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0,593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0,627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0,423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0,821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0,471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0,474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0,393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0,311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0,407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0,451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0,366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0,486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Resources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933450" y="1851025"/>
            <a:ext cx="59790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[1] Dataset preprint: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https://arxiv.org/abs/2006.01174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[2] BIMCV: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https://bimcv.cipf.es/bimcv-projects/bimcv-covid19/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[3] Pipeline: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https://github.com/deephealthproject/UC15_pipeline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Álvaro López Chilet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allochi@prhlt.upv.es</a:t>
            </a:r>
            <a:endParaRPr/>
          </a:p>
        </p:txBody>
      </p:sp>
      <p:sp>
        <p:nvSpPr>
          <p:cNvPr id="476" name="Google Shape;476;p51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3600"/>
              <a:buNone/>
            </a:pPr>
            <a:r>
              <a:rPr lang="en-US" sz="3600"/>
              <a:t>Thank you!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1</a:t>
            </a:r>
            <a:endParaRPr/>
          </a:p>
        </p:txBody>
      </p:sp>
      <p:sp>
        <p:nvSpPr>
          <p:cNvPr id="482" name="Google Shape;482;p52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2</a:t>
            </a:r>
            <a:endParaRPr/>
          </a:p>
        </p:txBody>
      </p:sp>
      <p:sp>
        <p:nvSpPr>
          <p:cNvPr id="485" name="Google Shape;485;p52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3</a:t>
            </a:r>
            <a:endParaRPr/>
          </a:p>
        </p:txBody>
      </p:sp>
      <p:sp>
        <p:nvSpPr>
          <p:cNvPr id="488" name="Google Shape;488;p52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4</a:t>
            </a:r>
            <a:endParaRPr/>
          </a:p>
        </p:txBody>
      </p:sp>
      <p:sp>
        <p:nvSpPr>
          <p:cNvPr id="491" name="Google Shape;491;p52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92" name="Google Shape;492;p52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4 main concepts</a:t>
            </a:r>
            <a:endParaRPr/>
          </a:p>
        </p:txBody>
      </p:sp>
      <p:sp>
        <p:nvSpPr>
          <p:cNvPr id="494" name="Google Shape;494;p52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YOU CAN INCLUDE IMAGES IN THE CIRCLES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Duis quis viverra urna, in ultricies diam.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Morbi sodales volutpat tellus, quis aliquam urna cursus et. </a:t>
            </a:r>
            <a:endParaRPr/>
          </a:p>
        </p:txBody>
      </p:sp>
      <p:sp>
        <p:nvSpPr>
          <p:cNvPr id="501" name="Google Shape;501;p53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Our phillosophy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3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MORE QUALITY LESS QUANTITY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List items</a:t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/>
              <a:t>List of items</a:t>
            </a:r>
            <a:endParaRPr/>
          </a:p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7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Double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1170276" y="3736397"/>
            <a:ext cx="23193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1170276" y="3987655"/>
            <a:ext cx="2414588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4823691" y="3736397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38" name="Google Shape;538;p57"/>
          <p:cNvSpPr txBox="1"/>
          <p:nvPr/>
        </p:nvSpPr>
        <p:spPr>
          <a:xfrm>
            <a:off x="4823691" y="3987655"/>
            <a:ext cx="2451100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940089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7"/>
          <p:cNvSpPr/>
          <p:nvPr/>
        </p:nvSpPr>
        <p:spPr>
          <a:xfrm>
            <a:off x="4579216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/>
          <p:nvPr>
            <p:ph idx="2" type="pic"/>
          </p:nvPr>
        </p:nvSpPr>
        <p:spPr>
          <a:xfrm>
            <a:off x="934968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 txBox="1"/>
          <p:nvPr/>
        </p:nvSpPr>
        <p:spPr>
          <a:xfrm>
            <a:off x="1150651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1150651" y="3691658"/>
            <a:ext cx="1741487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>
            <a:off x="3691949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49" name="Google Shape;549;p58"/>
          <p:cNvSpPr txBox="1"/>
          <p:nvPr/>
        </p:nvSpPr>
        <p:spPr>
          <a:xfrm>
            <a:off x="3691949" y="3691658"/>
            <a:ext cx="1919288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6204240" y="3438669"/>
            <a:ext cx="22494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6204240" y="3691658"/>
            <a:ext cx="1890713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2" name="Google Shape;552;p58"/>
          <p:cNvSpPr/>
          <p:nvPr/>
        </p:nvSpPr>
        <p:spPr>
          <a:xfrm>
            <a:off x="937926" y="349581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3455412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5983578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>
            <p:ph idx="2" type="pic"/>
          </p:nvPr>
        </p:nvSpPr>
        <p:spPr>
          <a:xfrm>
            <a:off x="3443074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2" type="pic"/>
          </p:nvPr>
        </p:nvSpPr>
        <p:spPr>
          <a:xfrm>
            <a:off x="5951179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8"/>
          <p:cNvSpPr txBox="1"/>
          <p:nvPr>
            <p:ph idx="1" type="body"/>
          </p:nvPr>
        </p:nvSpPr>
        <p:spPr>
          <a:xfrm>
            <a:off x="2497138" y="459655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58"/>
          <p:cNvSpPr txBox="1"/>
          <p:nvPr>
            <p:ph idx="2" type="body"/>
          </p:nvPr>
        </p:nvSpPr>
        <p:spPr>
          <a:xfrm>
            <a:off x="2497138" y="934317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9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934100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145074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69" name="Google Shape;569;p59"/>
          <p:cNvSpPr txBox="1"/>
          <p:nvPr/>
        </p:nvSpPr>
        <p:spPr>
          <a:xfrm>
            <a:off x="652319" y="3731201"/>
            <a:ext cx="25257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0" name="Google Shape;570;p59"/>
          <p:cNvSpPr txBox="1"/>
          <p:nvPr/>
        </p:nvSpPr>
        <p:spPr>
          <a:xfrm>
            <a:off x="3458041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AAACB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71" name="Google Shape;571;p59"/>
          <p:cNvSpPr txBox="1"/>
          <p:nvPr/>
        </p:nvSpPr>
        <p:spPr>
          <a:xfrm>
            <a:off x="3332629" y="3731201"/>
            <a:ext cx="2212975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5991197" y="3481964"/>
            <a:ext cx="196056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73" name="Google Shape;573;p59"/>
          <p:cNvSpPr txBox="1"/>
          <p:nvPr/>
        </p:nvSpPr>
        <p:spPr>
          <a:xfrm>
            <a:off x="5753072" y="3731201"/>
            <a:ext cx="24368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2497138" y="452439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p60"/>
          <p:cNvSpPr txBox="1"/>
          <p:nvPr>
            <p:ph idx="2" type="body"/>
          </p:nvPr>
        </p:nvSpPr>
        <p:spPr>
          <a:xfrm>
            <a:off x="2497138" y="927101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80" name="Google Shape;580;p60"/>
          <p:cNvSpPr/>
          <p:nvPr>
            <p:ph idx="2" type="pic"/>
          </p:nvPr>
        </p:nvSpPr>
        <p:spPr>
          <a:xfrm>
            <a:off x="64770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/>
          <p:nvPr>
            <p:ph idx="3" type="pic"/>
          </p:nvPr>
        </p:nvSpPr>
        <p:spPr>
          <a:xfrm>
            <a:off x="2566988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60"/>
          <p:cNvSpPr/>
          <p:nvPr>
            <p:ph idx="4" type="pic"/>
          </p:nvPr>
        </p:nvSpPr>
        <p:spPr>
          <a:xfrm>
            <a:off x="450215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60"/>
          <p:cNvSpPr/>
          <p:nvPr>
            <p:ph idx="5" type="pic"/>
          </p:nvPr>
        </p:nvSpPr>
        <p:spPr>
          <a:xfrm>
            <a:off x="6429375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 txBox="1"/>
          <p:nvPr/>
        </p:nvSpPr>
        <p:spPr>
          <a:xfrm>
            <a:off x="64770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85" name="Google Shape;585;p60"/>
          <p:cNvSpPr txBox="1"/>
          <p:nvPr/>
        </p:nvSpPr>
        <p:spPr>
          <a:xfrm>
            <a:off x="64770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6" name="Google Shape;586;p60"/>
          <p:cNvSpPr txBox="1"/>
          <p:nvPr/>
        </p:nvSpPr>
        <p:spPr>
          <a:xfrm>
            <a:off x="2566988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87" name="Google Shape;587;p60"/>
          <p:cNvSpPr txBox="1"/>
          <p:nvPr/>
        </p:nvSpPr>
        <p:spPr>
          <a:xfrm>
            <a:off x="2566988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8" name="Google Shape;588;p60"/>
          <p:cNvSpPr txBox="1"/>
          <p:nvPr/>
        </p:nvSpPr>
        <p:spPr>
          <a:xfrm>
            <a:off x="450215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89" name="Google Shape;589;p60"/>
          <p:cNvSpPr txBox="1"/>
          <p:nvPr/>
        </p:nvSpPr>
        <p:spPr>
          <a:xfrm>
            <a:off x="450215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90" name="Google Shape;590;p60"/>
          <p:cNvSpPr txBox="1"/>
          <p:nvPr/>
        </p:nvSpPr>
        <p:spPr>
          <a:xfrm>
            <a:off x="6429375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04</a:t>
            </a:r>
            <a:endParaRPr/>
          </a:p>
        </p:txBody>
      </p:sp>
      <p:sp>
        <p:nvSpPr>
          <p:cNvPr id="591" name="Google Shape;591;p60"/>
          <p:cNvSpPr txBox="1"/>
          <p:nvPr/>
        </p:nvSpPr>
        <p:spPr>
          <a:xfrm>
            <a:off x="6429375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61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/>
          </a:p>
        </p:txBody>
      </p:sp>
      <p:sp>
        <p:nvSpPr>
          <p:cNvPr id="601" name="Google Shape;601;p61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2575648" y="1357313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2575648" y="1657350"/>
            <a:ext cx="1793875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4" name="Google Shape;604;p61"/>
          <p:cNvSpPr txBox="1"/>
          <p:nvPr/>
        </p:nvSpPr>
        <p:spPr>
          <a:xfrm>
            <a:off x="6152285" y="1357313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5" name="Google Shape;605;p61"/>
          <p:cNvSpPr txBox="1"/>
          <p:nvPr/>
        </p:nvSpPr>
        <p:spPr>
          <a:xfrm>
            <a:off x="6195148" y="1657350"/>
            <a:ext cx="1776412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purus.</a:t>
            </a:r>
            <a:endParaRPr/>
          </a:p>
        </p:txBody>
      </p:sp>
      <p:sp>
        <p:nvSpPr>
          <p:cNvPr id="606" name="Google Shape;606;p61"/>
          <p:cNvSpPr txBox="1"/>
          <p:nvPr/>
        </p:nvSpPr>
        <p:spPr>
          <a:xfrm>
            <a:off x="2575648" y="3019425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7" name="Google Shape;607;p61"/>
          <p:cNvSpPr txBox="1"/>
          <p:nvPr/>
        </p:nvSpPr>
        <p:spPr>
          <a:xfrm>
            <a:off x="2575648" y="3319463"/>
            <a:ext cx="1793875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6152285" y="3019425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6195148" y="3319463"/>
            <a:ext cx="1776412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76" y="1232160"/>
            <a:ext cx="7709648" cy="26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 txBox="1"/>
          <p:nvPr/>
        </p:nvSpPr>
        <p:spPr>
          <a:xfrm>
            <a:off x="113506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294481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8" name="Google Shape;618;p62"/>
          <p:cNvSpPr txBox="1"/>
          <p:nvPr/>
        </p:nvSpPr>
        <p:spPr>
          <a:xfrm>
            <a:off x="300672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19" name="Google Shape;619;p62"/>
          <p:cNvSpPr txBox="1"/>
          <p:nvPr/>
        </p:nvSpPr>
        <p:spPr>
          <a:xfrm>
            <a:off x="4765675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6580188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1" name="Google Shape;621;p62"/>
          <p:cNvSpPr txBox="1"/>
          <p:nvPr/>
        </p:nvSpPr>
        <p:spPr>
          <a:xfrm>
            <a:off x="119697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2" name="Google Shape;622;p62"/>
          <p:cNvSpPr txBox="1"/>
          <p:nvPr/>
        </p:nvSpPr>
        <p:spPr>
          <a:xfrm>
            <a:off x="4827588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3" name="Google Shape;623;p62"/>
          <p:cNvSpPr txBox="1"/>
          <p:nvPr/>
        </p:nvSpPr>
        <p:spPr>
          <a:xfrm>
            <a:off x="6642100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4" name="Google Shape;624;p6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Bar charts</a:t>
            </a:r>
            <a:endParaRPr/>
          </a:p>
        </p:txBody>
      </p:sp>
      <p:sp>
        <p:nvSpPr>
          <p:cNvPr id="625" name="Google Shape;625;p62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66" y="1254674"/>
            <a:ext cx="78359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3"/>
          <p:cNvSpPr txBox="1"/>
          <p:nvPr/>
        </p:nvSpPr>
        <p:spPr>
          <a:xfrm>
            <a:off x="186525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32" name="Google Shape;632;p63"/>
          <p:cNvSpPr txBox="1"/>
          <p:nvPr/>
        </p:nvSpPr>
        <p:spPr>
          <a:xfrm>
            <a:off x="186525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79891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379891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5" name="Google Shape;635;p63"/>
          <p:cNvSpPr txBox="1"/>
          <p:nvPr/>
        </p:nvSpPr>
        <p:spPr>
          <a:xfrm>
            <a:off x="5708012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</a:t>
            </a: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 EXAMPLE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5708012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7" name="Google Shape;637;p6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Sharp line chart</a:t>
            </a:r>
            <a:endParaRPr/>
          </a:p>
        </p:txBody>
      </p:sp>
      <p:sp>
        <p:nvSpPr>
          <p:cNvPr id="638" name="Google Shape;638;p63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301750"/>
            <a:ext cx="773760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4"/>
          <p:cNvSpPr txBox="1"/>
          <p:nvPr/>
        </p:nvSpPr>
        <p:spPr>
          <a:xfrm>
            <a:off x="1382153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45" name="Google Shape;645;p64"/>
          <p:cNvSpPr txBox="1"/>
          <p:nvPr/>
        </p:nvSpPr>
        <p:spPr>
          <a:xfrm>
            <a:off x="1339290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3784226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3741364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6253911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6211048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6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Area chart</a:t>
            </a:r>
            <a:endParaRPr/>
          </a:p>
        </p:txBody>
      </p:sp>
      <p:sp>
        <p:nvSpPr>
          <p:cNvPr id="651" name="Google Shape;651;p6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9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origin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933450" y="1650925"/>
            <a:ext cx="71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from Medical Imaging Databank in Valencian Region Medical Image Bank (BIMCV)</a:t>
            </a:r>
            <a:endParaRPr/>
          </a:p>
        </p:txBody>
      </p:sp>
      <p:cxnSp>
        <p:nvCxnSpPr>
          <p:cNvPr id="235" name="Google Shape;235;p29"/>
          <p:cNvCxnSpPr/>
          <p:nvPr/>
        </p:nvCxnSpPr>
        <p:spPr>
          <a:xfrm>
            <a:off x="2797088" y="22238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 txBox="1"/>
          <p:nvPr/>
        </p:nvSpPr>
        <p:spPr>
          <a:xfrm>
            <a:off x="2861513" y="22238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BIMCV-COVID19+ (posi)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861525" y="257175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Images and medical data from </a:t>
            </a:r>
            <a:r>
              <a:rPr lang="en-US" sz="1200"/>
              <a:t>COVID-19 patients</a:t>
            </a:r>
            <a:endParaRPr sz="1200"/>
          </a:p>
        </p:txBody>
      </p:sp>
      <p:cxnSp>
        <p:nvCxnSpPr>
          <p:cNvPr id="238" name="Google Shape;238;p29"/>
          <p:cNvCxnSpPr/>
          <p:nvPr/>
        </p:nvCxnSpPr>
        <p:spPr>
          <a:xfrm>
            <a:off x="2797088" y="31911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9"/>
          <p:cNvSpPr txBox="1"/>
          <p:nvPr/>
        </p:nvSpPr>
        <p:spPr>
          <a:xfrm>
            <a:off x="2861513" y="31911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BIMCV-COVID19- (neg)</a:t>
            </a:r>
            <a:endParaRPr b="1">
              <a:solidFill>
                <a:srgbClr val="2797B9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861527" y="3539125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</a:t>
            </a:r>
            <a:r>
              <a:rPr lang="en-US" sz="1200"/>
              <a:t>mages and medical data from </a:t>
            </a:r>
            <a:r>
              <a:rPr lang="en-US" sz="1200">
                <a:solidFill>
                  <a:srgbClr val="2797B9"/>
                </a:solidFill>
              </a:rPr>
              <a:t>NO</a:t>
            </a:r>
            <a:r>
              <a:rPr lang="en-US" sz="1200"/>
              <a:t> COVID-19 patients</a:t>
            </a:r>
            <a:endParaRPr sz="1200"/>
          </a:p>
        </p:txBody>
      </p:sp>
      <p:sp>
        <p:nvSpPr>
          <p:cNvPr id="241" name="Google Shape;241;p29"/>
          <p:cNvSpPr txBox="1"/>
          <p:nvPr/>
        </p:nvSpPr>
        <p:spPr>
          <a:xfrm>
            <a:off x="1097280" y="2916936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2 datasets</a:t>
            </a:r>
            <a:endParaRPr b="1">
              <a:solidFill>
                <a:srgbClr val="145074"/>
              </a:solidFill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 flipH="1" rot="10800000">
            <a:off x="2149750" y="2681100"/>
            <a:ext cx="4815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flipH="1" rot="-5400000">
            <a:off x="2132499" y="3145056"/>
            <a:ext cx="4812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"/>
          <p:cNvSpPr txBox="1"/>
          <p:nvPr/>
        </p:nvSpPr>
        <p:spPr>
          <a:xfrm>
            <a:off x="190511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57" name="Google Shape;657;p65"/>
          <p:cNvSpPr txBox="1"/>
          <p:nvPr/>
        </p:nvSpPr>
        <p:spPr>
          <a:xfrm>
            <a:off x="2238971" y="3894072"/>
            <a:ext cx="89439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1276350"/>
            <a:ext cx="7172325" cy="2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 txBox="1"/>
          <p:nvPr/>
        </p:nvSpPr>
        <p:spPr>
          <a:xfrm>
            <a:off x="338084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0" name="Google Shape;660;p65"/>
          <p:cNvSpPr txBox="1"/>
          <p:nvPr/>
        </p:nvSpPr>
        <p:spPr>
          <a:xfrm>
            <a:off x="3661366" y="3894072"/>
            <a:ext cx="100106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65"/>
          <p:cNvSpPr txBox="1"/>
          <p:nvPr/>
        </p:nvSpPr>
        <p:spPr>
          <a:xfrm>
            <a:off x="4856914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2" name="Google Shape;662;p65"/>
          <p:cNvSpPr txBox="1"/>
          <p:nvPr/>
        </p:nvSpPr>
        <p:spPr>
          <a:xfrm>
            <a:off x="5156112" y="3894072"/>
            <a:ext cx="96370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65"/>
          <p:cNvSpPr txBox="1"/>
          <p:nvPr/>
        </p:nvSpPr>
        <p:spPr>
          <a:xfrm>
            <a:off x="6334710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6651276" y="3894072"/>
            <a:ext cx="928968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6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Curve line chart</a:t>
            </a:r>
            <a:endParaRPr/>
          </a:p>
        </p:txBody>
      </p:sp>
      <p:sp>
        <p:nvSpPr>
          <p:cNvPr id="666" name="Google Shape;666;p6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8" y="1164789"/>
            <a:ext cx="3267075" cy="30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907413" y="1411139"/>
            <a:ext cx="39878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72000" wrap="square" tIns="7200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 Maecenas ut lacus nec mauris feugiat tristique et in metus. Duis congue eros vel lectus semper semper.</a:t>
            </a:r>
            <a:endParaRPr/>
          </a:p>
        </p:txBody>
      </p:sp>
      <p:sp>
        <p:nvSpPr>
          <p:cNvPr id="673" name="Google Shape;673;p66"/>
          <p:cNvSpPr txBox="1"/>
          <p:nvPr/>
        </p:nvSpPr>
        <p:spPr>
          <a:xfrm>
            <a:off x="4126488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4" name="Google Shape;674;p66"/>
          <p:cNvSpPr txBox="1"/>
          <p:nvPr/>
        </p:nvSpPr>
        <p:spPr>
          <a:xfrm>
            <a:off x="4126488" y="2719239"/>
            <a:ext cx="1654175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3921700" y="2487464"/>
            <a:ext cx="100013" cy="611188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6245800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7" name="Google Shape;677;p66"/>
          <p:cNvSpPr txBox="1"/>
          <p:nvPr/>
        </p:nvSpPr>
        <p:spPr>
          <a:xfrm>
            <a:off x="6245800" y="2719239"/>
            <a:ext cx="1649413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8" name="Google Shape;678;p66"/>
          <p:cNvSpPr/>
          <p:nvPr/>
        </p:nvSpPr>
        <p:spPr>
          <a:xfrm>
            <a:off x="6041013" y="2487464"/>
            <a:ext cx="100012" cy="611188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4126488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0" name="Google Shape;680;p66"/>
          <p:cNvSpPr txBox="1"/>
          <p:nvPr/>
        </p:nvSpPr>
        <p:spPr>
          <a:xfrm>
            <a:off x="4126488" y="3601889"/>
            <a:ext cx="165417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3921700" y="3368527"/>
            <a:ext cx="100013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6"/>
          <p:cNvSpPr txBox="1"/>
          <p:nvPr/>
        </p:nvSpPr>
        <p:spPr>
          <a:xfrm>
            <a:off x="6245800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6245800" y="3601889"/>
            <a:ext cx="164941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6041013" y="3368527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9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443038" y="1868051"/>
            <a:ext cx="1792200" cy="179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Pie chart</a:t>
            </a:r>
            <a:endParaRPr/>
          </a:p>
        </p:txBody>
      </p:sp>
      <p:sp>
        <p:nvSpPr>
          <p:cNvPr id="687" name="Google Shape;687;p66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Timeline one</a:t>
            </a:r>
            <a:endParaRPr/>
          </a:p>
        </p:txBody>
      </p:sp>
      <p:sp>
        <p:nvSpPr>
          <p:cNvPr id="693" name="Google Shape;693;p67"/>
          <p:cNvSpPr txBox="1"/>
          <p:nvPr/>
        </p:nvSpPr>
        <p:spPr>
          <a:xfrm>
            <a:off x="982663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50%</a:t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644525" y="1619682"/>
            <a:ext cx="1439863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644525" y="1619682"/>
            <a:ext cx="1439863" cy="1439862"/>
          </a:xfrm>
          <a:prstGeom prst="arc">
            <a:avLst>
              <a:gd fmla="val 16200000" name="adj1"/>
              <a:gd fmla="val 4770736" name="adj2"/>
            </a:avLst>
          </a:prstGeom>
          <a:noFill/>
          <a:ln cap="rnd" cmpd="sng" w="381000">
            <a:solidFill>
              <a:srgbClr val="145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304538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70%</a:t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268763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687638" y="1619682"/>
            <a:ext cx="1439862" cy="1439862"/>
          </a:xfrm>
          <a:prstGeom prst="arc">
            <a:avLst>
              <a:gd fmla="val 16200000" name="adj1"/>
              <a:gd fmla="val 9170579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505777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30%</a:t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>
            <a:off x="4735513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4735513" y="1619682"/>
            <a:ext cx="1439862" cy="1439862"/>
          </a:xfrm>
          <a:prstGeom prst="arc">
            <a:avLst>
              <a:gd fmla="val 16200000" name="adj1"/>
              <a:gd fmla="val 552449" name="adj2"/>
            </a:avLst>
          </a:prstGeom>
          <a:noFill/>
          <a:ln cap="rnd" cmpd="sng" w="381000">
            <a:solidFill>
              <a:srgbClr val="123E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7099300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>
            <a:off x="677068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70688" y="1619682"/>
            <a:ext cx="1439862" cy="1439862"/>
          </a:xfrm>
          <a:prstGeom prst="arc">
            <a:avLst>
              <a:gd fmla="val 16200000" name="adj1"/>
              <a:gd fmla="val 9939494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55562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>
            <a:off x="55562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7" name="Google Shape;707;p67"/>
          <p:cNvSpPr txBox="1"/>
          <p:nvPr/>
        </p:nvSpPr>
        <p:spPr>
          <a:xfrm>
            <a:off x="2586038" y="3369107"/>
            <a:ext cx="17065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8" name="Google Shape;708;p67"/>
          <p:cNvSpPr txBox="1"/>
          <p:nvPr/>
        </p:nvSpPr>
        <p:spPr>
          <a:xfrm>
            <a:off x="2586038" y="3632632"/>
            <a:ext cx="1706562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9" name="Google Shape;709;p67"/>
          <p:cNvSpPr txBox="1"/>
          <p:nvPr/>
        </p:nvSpPr>
        <p:spPr>
          <a:xfrm>
            <a:off x="4611688" y="3369107"/>
            <a:ext cx="1708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0" name="Google Shape;710;p67"/>
          <p:cNvSpPr txBox="1"/>
          <p:nvPr/>
        </p:nvSpPr>
        <p:spPr>
          <a:xfrm>
            <a:off x="4611688" y="3632632"/>
            <a:ext cx="1708150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1" name="Google Shape;711;p67"/>
          <p:cNvSpPr txBox="1"/>
          <p:nvPr/>
        </p:nvSpPr>
        <p:spPr>
          <a:xfrm>
            <a:off x="665797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665797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3" name="Google Shape;713;p67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19" name="Google Shape;719;p68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0" name="Google Shape;720;p68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1" name="Google Shape;721;p68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2" name="Google Shape;722;p68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3" name="Google Shape;723;p68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4" name="Google Shape;724;p68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Waves</a:t>
            </a:r>
            <a:endParaRPr/>
          </a:p>
        </p:txBody>
      </p:sp>
      <p:sp>
        <p:nvSpPr>
          <p:cNvPr id="727" name="Google Shape;727;p68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</p:txBody>
      </p:sp>
      <p:grpSp>
        <p:nvGrpSpPr>
          <p:cNvPr id="728" name="Google Shape;728;p68"/>
          <p:cNvGrpSpPr/>
          <p:nvPr/>
        </p:nvGrpSpPr>
        <p:grpSpPr>
          <a:xfrm>
            <a:off x="452396" y="1489118"/>
            <a:ext cx="8230219" cy="1805149"/>
            <a:chOff x="-1442931" y="-503567"/>
            <a:chExt cx="21222845" cy="4658450"/>
          </a:xfrm>
        </p:grpSpPr>
        <p:sp>
          <p:nvSpPr>
            <p:cNvPr id="729" name="Google Shape;729;p68"/>
            <p:cNvSpPr/>
            <p:nvPr/>
          </p:nvSpPr>
          <p:spPr>
            <a:xfrm>
              <a:off x="-1442931" y="1525449"/>
              <a:ext cx="4244562" cy="26294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679352" y="1111548"/>
              <a:ext cx="4244570" cy="304331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2802455" y="1672128"/>
              <a:ext cx="4245389" cy="24827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4923102" y="344726"/>
              <a:ext cx="4245372" cy="3810139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047845" y="1184596"/>
              <a:ext cx="4241294" cy="297026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9168492" y="344726"/>
              <a:ext cx="4245386" cy="381013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11289138" y="1926137"/>
              <a:ext cx="4245386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003849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13413878" y="471732"/>
              <a:ext cx="4245389" cy="3683130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196F5C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15534525" y="1926137"/>
              <a:ext cx="4245389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9FBA1E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-81109" y="708383"/>
              <a:ext cx="1520922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57%</a:t>
              </a: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14774883" y="-3684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37%</a:t>
              </a: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10530314" y="-486426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46%</a:t>
              </a: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6285745" y="-503567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47</a:t>
              </a: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4163463" y="83643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82%</a:t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16897170" y="1079908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77%</a:t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12652601" y="108682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71%</a:t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8408029" y="3668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61%</a:t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2041176" y="28627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Reach goals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69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SUBTITLE EXAMPLE HERE</a:t>
            </a:r>
            <a:endParaRPr/>
          </a:p>
        </p:txBody>
      </p:sp>
      <p:sp>
        <p:nvSpPr>
          <p:cNvPr id="753" name="Google Shape;753;p69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62" name="Google Shape;762;p69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763" name="Google Shape;763;p69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64" name="Google Shape;764;p69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71"/>
          <p:cNvSpPr txBox="1"/>
          <p:nvPr>
            <p:ph idx="1" type="body"/>
          </p:nvPr>
        </p:nvSpPr>
        <p:spPr>
          <a:xfrm>
            <a:off x="4629187" y="1851025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tortor, mattis quis dapibus vitae, euismod non purus.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Maecenas ut lacus nec mauris feugiat tristique et in metus. Duis congue eros vel lectus semper semper.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Nullam finibus nisl ut ligula vestibulum, ut semper ex suscipit. </a:t>
            </a:r>
            <a:endParaRPr/>
          </a:p>
        </p:txBody>
      </p:sp>
      <p:sp>
        <p:nvSpPr>
          <p:cNvPr id="776" name="Google Shape;776;p71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More than see you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71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latin typeface="Raleway SemiBold"/>
                <a:ea typeface="Raleway SemiBold"/>
                <a:cs typeface="Raleway SemiBold"/>
                <a:sym typeface="Raleway SemiBold"/>
              </a:rPr>
              <a:t>TEXT WITH IMAGE PLACEHOLDER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0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Dataset counts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933450" y="2127143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4.854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13.368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23.527 images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656150" y="2127151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5.201</a:t>
            </a:r>
            <a:r>
              <a:rPr lang="en-US"/>
              <a:t>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7.565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Char char="•"/>
            </a:pPr>
            <a:r>
              <a:rPr lang="en-US"/>
              <a:t>18.573 images</a:t>
            </a:r>
            <a:endParaRPr/>
          </a:p>
        </p:txBody>
      </p:sp>
      <p:cxnSp>
        <p:nvCxnSpPr>
          <p:cNvPr id="253" name="Google Shape;253;p30"/>
          <p:cNvCxnSpPr/>
          <p:nvPr/>
        </p:nvCxnSpPr>
        <p:spPr>
          <a:xfrm flipH="1" rot="10800000">
            <a:off x="9334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 flipH="1" rot="10800000">
            <a:off x="46561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9334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</a:rPr>
              <a:t>Posi dataset</a:t>
            </a:r>
            <a:endParaRPr b="1">
              <a:solidFill>
                <a:srgbClr val="145074"/>
              </a:solidFill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46561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</a:rPr>
              <a:t>Neg</a:t>
            </a:r>
            <a:r>
              <a:rPr b="1" lang="en-US">
                <a:solidFill>
                  <a:srgbClr val="2797B9"/>
                </a:solidFill>
              </a:rPr>
              <a:t> dataset</a:t>
            </a:r>
            <a:endParaRPr b="1">
              <a:solidFill>
                <a:srgbClr val="2797B9"/>
              </a:solidFill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>
            <a:off x="933438" y="3579200"/>
            <a:ext cx="2400" cy="1043100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/>
        </p:nvSpPr>
        <p:spPr>
          <a:xfrm>
            <a:off x="935850" y="35792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FBFBF"/>
                </a:solidFill>
              </a:rPr>
              <a:t>Note</a:t>
            </a:r>
            <a:endParaRPr b="1">
              <a:solidFill>
                <a:srgbClr val="BFBFBF"/>
              </a:solidFill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935850" y="3979400"/>
            <a:ext cx="66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810 common subjects between the posi and neg datasets. They have different subject ID in each dataset.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0" y="1806825"/>
            <a:ext cx="3810022" cy="2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Samples data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629175" y="1851025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400"/>
              <a:t>Image: PNG or NIfTI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DICOM metadata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Medical Report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Labels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Locations of radiological findings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COVID tests (only for posi dataset)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Segmentation (23 images in posi dataset)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118913" y="4339225"/>
            <a:ext cx="26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From </a:t>
            </a:r>
            <a:r>
              <a:rPr lang="en-US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BIMCV COVID-19+ preprint</a:t>
            </a:r>
            <a:endParaRPr b="1"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3" y="1655675"/>
            <a:ext cx="3947443" cy="2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875" y="1655675"/>
            <a:ext cx="3895625" cy="25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2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pixel values distribution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shapes</a:t>
            </a:r>
            <a:endParaRPr/>
          </a:p>
        </p:txBody>
      </p:sp>
      <p:graphicFrame>
        <p:nvGraphicFramePr>
          <p:cNvPr id="286" name="Google Shape;286;p33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Shapes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Number of images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2336 x 2836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1537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1241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3488 x 4256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1068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955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2544 x 3056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929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3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Top 5 most popular shapes</a:t>
            </a:r>
            <a:endParaRPr>
              <a:solidFill>
                <a:srgbClr val="145074"/>
              </a:solidFill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4068150" y="2310974"/>
            <a:ext cx="46101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4082 different shapes</a:t>
            </a:r>
            <a:endParaRPr sz="1200"/>
          </a:p>
          <a:p>
            <a:pPr indent="-1936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Most of them with only one image</a:t>
            </a:r>
            <a:endParaRPr sz="1200"/>
          </a:p>
          <a:p>
            <a:pPr indent="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High resolution images</a:t>
            </a:r>
            <a:endParaRPr sz="1400"/>
          </a:p>
          <a:p>
            <a:pPr indent="-2063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Between 2k and 3k pixels of </a:t>
            </a:r>
            <a:r>
              <a:rPr lang="en-US"/>
              <a:t>height</a:t>
            </a:r>
            <a:r>
              <a:rPr lang="en-US"/>
              <a:t> and width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graphicFrame>
        <p:nvGraphicFramePr>
          <p:cNvPr id="296" name="Google Shape;296;p34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{91D497C1-0B25-4AC1-9ECD-6A2D9D4604FB}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Label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normal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3412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pneumonia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3214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increased density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2996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COVID 19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2820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063175" y="2087550"/>
            <a:ext cx="4610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190 </a:t>
            </a:r>
            <a:r>
              <a:rPr lang="en-US" sz="1400"/>
              <a:t>different labels</a:t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Each sample has a list of labels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posi</a:t>
            </a:r>
            <a:r>
              <a:rPr lang="en-US" sz="1400"/>
              <a:t> dataset </a:t>
            </a:r>
            <a:r>
              <a:rPr b="1" lang="en-US" sz="1400"/>
              <a:t>without</a:t>
            </a:r>
            <a:r>
              <a:rPr lang="en-US" sz="1400"/>
              <a:t> the “COVID 19” label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neg</a:t>
            </a:r>
            <a:r>
              <a:rPr lang="en-US" sz="1400"/>
              <a:t> dataset </a:t>
            </a:r>
            <a:r>
              <a:rPr b="1" lang="en-US" sz="1400"/>
              <a:t>with</a:t>
            </a:r>
            <a:r>
              <a:rPr lang="en-US" sz="1400"/>
              <a:t> the “COVID 19” label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</a:rPr>
              <a:t>M</a:t>
            </a:r>
            <a:r>
              <a:rPr lang="en-US">
                <a:solidFill>
                  <a:srgbClr val="145074"/>
                </a:solidFill>
              </a:rPr>
              <a:t>ost popular labels</a:t>
            </a:r>
            <a:endParaRPr>
              <a:solidFill>
                <a:srgbClr val="14507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